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8" r:id="rId4"/>
    <p:sldId id="259" r:id="rId5"/>
    <p:sldId id="265" r:id="rId6"/>
    <p:sldId id="260" r:id="rId7"/>
    <p:sldId id="261" r:id="rId8"/>
    <p:sldId id="263" r:id="rId9"/>
    <p:sldId id="262" r:id="rId10"/>
    <p:sldId id="266"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53297B-0FBE-4CC6-B9C0-C6113442422D}" v="1360" dt="2024-06-02T09:48:38.8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6" autoAdjust="0"/>
    <p:restoredTop sz="94660"/>
  </p:normalViewPr>
  <p:slideViewPr>
    <p:cSldViewPr snapToGrid="0">
      <p:cViewPr varScale="1">
        <p:scale>
          <a:sx n="109" d="100"/>
          <a:sy n="109" d="100"/>
        </p:scale>
        <p:origin x="3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do Jeuken" userId="296b37cb2f5b3898" providerId="LiveId" clId="{EA53297B-0FBE-4CC6-B9C0-C6113442422D}"/>
    <pc:docChg chg="modSld">
      <pc:chgData name="Guido Jeuken" userId="296b37cb2f5b3898" providerId="LiveId" clId="{EA53297B-0FBE-4CC6-B9C0-C6113442422D}" dt="2024-06-02T10:05:04.608" v="40" actId="20577"/>
      <pc:docMkLst>
        <pc:docMk/>
      </pc:docMkLst>
      <pc:sldChg chg="modSp mod">
        <pc:chgData name="Guido Jeuken" userId="296b37cb2f5b3898" providerId="LiveId" clId="{EA53297B-0FBE-4CC6-B9C0-C6113442422D}" dt="2024-06-02T10:05:04.608" v="40" actId="20577"/>
        <pc:sldMkLst>
          <pc:docMk/>
          <pc:sldMk cId="3479910598" sldId="258"/>
        </pc:sldMkLst>
        <pc:spChg chg="mod">
          <ac:chgData name="Guido Jeuken" userId="296b37cb2f5b3898" providerId="LiveId" clId="{EA53297B-0FBE-4CC6-B9C0-C6113442422D}" dt="2024-06-02T10:05:04.608" v="40" actId="20577"/>
          <ac:spMkLst>
            <pc:docMk/>
            <pc:sldMk cId="3479910598" sldId="258"/>
            <ac:spMk id="3" creationId="{3786B262-C6E9-474C-CD65-DAF8B6A3E709}"/>
          </ac:spMkLst>
        </pc:spChg>
      </pc:sldChg>
      <pc:sldChg chg="modSp">
        <pc:chgData name="Guido Jeuken" userId="296b37cb2f5b3898" providerId="LiveId" clId="{EA53297B-0FBE-4CC6-B9C0-C6113442422D}" dt="2024-06-02T09:47:57.112" v="2" actId="20577"/>
        <pc:sldMkLst>
          <pc:docMk/>
          <pc:sldMk cId="1751376620" sldId="264"/>
        </pc:sldMkLst>
        <pc:spChg chg="mod">
          <ac:chgData name="Guido Jeuken" userId="296b37cb2f5b3898" providerId="LiveId" clId="{EA53297B-0FBE-4CC6-B9C0-C6113442422D}" dt="2024-06-02T09:47:57.112" v="2" actId="20577"/>
          <ac:spMkLst>
            <pc:docMk/>
            <pc:sldMk cId="1751376620" sldId="264"/>
            <ac:spMk id="3" creationId="{3786B262-C6E9-474C-CD65-DAF8B6A3E709}"/>
          </ac:spMkLst>
        </pc:spChg>
      </pc:sldChg>
      <pc:sldChg chg="modSp">
        <pc:chgData name="Guido Jeuken" userId="296b37cb2f5b3898" providerId="LiveId" clId="{EA53297B-0FBE-4CC6-B9C0-C6113442422D}" dt="2024-06-02T09:48:38.889" v="15" actId="20577"/>
        <pc:sldMkLst>
          <pc:docMk/>
          <pc:sldMk cId="921217759" sldId="265"/>
        </pc:sldMkLst>
        <pc:spChg chg="mod">
          <ac:chgData name="Guido Jeuken" userId="296b37cb2f5b3898" providerId="LiveId" clId="{EA53297B-0FBE-4CC6-B9C0-C6113442422D}" dt="2024-06-02T09:48:38.889" v="15" actId="20577"/>
          <ac:spMkLst>
            <pc:docMk/>
            <pc:sldMk cId="921217759" sldId="265"/>
            <ac:spMk id="3" creationId="{3786B262-C6E9-474C-CD65-DAF8B6A3E70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59B859-E373-9AED-4225-5AE78C13B13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8AFAEF8-109F-ACBD-F291-E0185F7BC6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7C8BED4-5A4A-E4D8-057C-A8A7A4591C08}"/>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5" name="Fußzeilenplatzhalter 4">
            <a:extLst>
              <a:ext uri="{FF2B5EF4-FFF2-40B4-BE49-F238E27FC236}">
                <a16:creationId xmlns:a16="http://schemas.microsoft.com/office/drawing/2014/main" id="{A68B4B5E-5E4A-2DD9-A3AF-F2EAE722E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32B8C75-FC33-0F7E-1FB4-0A60C1600DD1}"/>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340380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793A71-0102-1208-1F21-22FFF45E8D7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562DA7B-9603-F040-A109-7F5937C8CDC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DE5252A-36D1-6E79-0C1B-39057CFDC5D7}"/>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5" name="Fußzeilenplatzhalter 4">
            <a:extLst>
              <a:ext uri="{FF2B5EF4-FFF2-40B4-BE49-F238E27FC236}">
                <a16:creationId xmlns:a16="http://schemas.microsoft.com/office/drawing/2014/main" id="{12D97A06-8EC6-642B-D58C-E4A185D015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54DC013-C4E3-F6EC-89A0-EBBD75306576}"/>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3345408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EB9571-2EFC-2BB5-488E-AADB7AAE49D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6AF5BE1-9677-1D6A-A96D-45C6670F33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6244A70-78E6-55F2-8EB1-05767852C3A8}"/>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5" name="Fußzeilenplatzhalter 4">
            <a:extLst>
              <a:ext uri="{FF2B5EF4-FFF2-40B4-BE49-F238E27FC236}">
                <a16:creationId xmlns:a16="http://schemas.microsoft.com/office/drawing/2014/main" id="{E5AC86D7-77FC-ABE2-6A1C-469A1390F1D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BA6B21-16C2-4E1F-FFB5-221584B8312D}"/>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3021215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080CCB-DF59-B7AD-DE81-7174E4BDC2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37A1F4E-652A-EFD4-A493-25F349CD72E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AD3D178-3557-045F-883D-456A1BA10B5A}"/>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0B866D8-F558-A81C-7A78-4F38ED53B4DA}"/>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6" name="Fußzeilenplatzhalter 5">
            <a:extLst>
              <a:ext uri="{FF2B5EF4-FFF2-40B4-BE49-F238E27FC236}">
                <a16:creationId xmlns:a16="http://schemas.microsoft.com/office/drawing/2014/main" id="{28CAA126-D886-E52B-07C0-ECEE30E4875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914C7F-5C34-9104-AEC2-0FAE8A25504C}"/>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766743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C991AB-64C9-951A-9EC2-FD1E5685E3DA}"/>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618655F-CD7C-FCA8-714B-141FC14620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854F4C7-EE68-CCB1-F03D-61B6BCA0FD3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1D52AAD-72DD-3FDC-2968-E3A0B24862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C1994F6-FCB5-8742-ECEE-2F16702637E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B7DEBB5-2548-3542-A417-7C19FBF0702D}"/>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8" name="Fußzeilenplatzhalter 7">
            <a:extLst>
              <a:ext uri="{FF2B5EF4-FFF2-40B4-BE49-F238E27FC236}">
                <a16:creationId xmlns:a16="http://schemas.microsoft.com/office/drawing/2014/main" id="{365CA3F8-83F4-CABD-D981-84AD692C32C8}"/>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732B9C9-4019-BB33-09C4-DF4B2AD33A9E}"/>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4042721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5FBA4E-CBBB-F978-96BC-13F1C69F8BE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074F139-E61F-8BB9-6BD8-53B03C72B497}"/>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4" name="Fußzeilenplatzhalter 3">
            <a:extLst>
              <a:ext uri="{FF2B5EF4-FFF2-40B4-BE49-F238E27FC236}">
                <a16:creationId xmlns:a16="http://schemas.microsoft.com/office/drawing/2014/main" id="{59DBCE8A-637A-400B-5131-A40B61C3E4E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5C1083F-084F-A34A-78AD-213824242166}"/>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4148587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D8AC148-2511-93CD-E40A-6108338CE32C}"/>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3" name="Fußzeilenplatzhalter 2">
            <a:extLst>
              <a:ext uri="{FF2B5EF4-FFF2-40B4-BE49-F238E27FC236}">
                <a16:creationId xmlns:a16="http://schemas.microsoft.com/office/drawing/2014/main" id="{6523E21F-97A8-071B-4867-61F127F7346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599F0A6-CE26-1CF7-7E3A-4EF459FEF962}"/>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3793851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862D05-6910-C110-3355-8FD42E51963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8387E16-C9BE-F853-1E9A-8D7997EE31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9BDACAD-1E96-724E-F25F-BF6A82E674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D47143A-BFE3-640D-9688-1C15F98D664B}"/>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6" name="Fußzeilenplatzhalter 5">
            <a:extLst>
              <a:ext uri="{FF2B5EF4-FFF2-40B4-BE49-F238E27FC236}">
                <a16:creationId xmlns:a16="http://schemas.microsoft.com/office/drawing/2014/main" id="{0C61CBD2-E214-2075-61EF-64FE6E61BA9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8EC581B-0504-0749-C40F-C392B34C51B7}"/>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3842397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85EAC6-213D-ACCA-C85D-9C6A1040C99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19AF3B3-D7A1-365F-5BB3-555AE333BF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11B7B1F-1A8C-B647-9ADE-9A3F26FD28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45369A6-37AE-34A4-79F5-B6C14C400AF8}"/>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6" name="Fußzeilenplatzhalter 5">
            <a:extLst>
              <a:ext uri="{FF2B5EF4-FFF2-40B4-BE49-F238E27FC236}">
                <a16:creationId xmlns:a16="http://schemas.microsoft.com/office/drawing/2014/main" id="{1077ABFF-0358-849C-0552-09DF477CAB9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06951E5-88F1-E42A-FD76-2D17C5AF3452}"/>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1167690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A35C3F-FAA4-1B07-7B46-B1FCC57CD7C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1EA4765-EE17-D7CC-1CB1-1937567D753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96E6A4E-37E3-E762-5BDD-15851E613D09}"/>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5" name="Fußzeilenplatzhalter 4">
            <a:extLst>
              <a:ext uri="{FF2B5EF4-FFF2-40B4-BE49-F238E27FC236}">
                <a16:creationId xmlns:a16="http://schemas.microsoft.com/office/drawing/2014/main" id="{80ADADB4-CCB4-E100-4EE6-EB198B9361A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BC7545A-D08D-15A1-3D73-72FF68FC3488}"/>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276431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D0FDD28-92EA-6DD7-0593-9E2CF23D874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345D3B9-4902-2F02-04D0-3441409E8FA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47B5B05-4E0E-394C-AD07-A5014D04C3B9}"/>
              </a:ext>
            </a:extLst>
          </p:cNvPr>
          <p:cNvSpPr>
            <a:spLocks noGrp="1"/>
          </p:cNvSpPr>
          <p:nvPr>
            <p:ph type="dt" sz="half" idx="10"/>
          </p:nvPr>
        </p:nvSpPr>
        <p:spPr/>
        <p:txBody>
          <a:bodyPr/>
          <a:lstStyle/>
          <a:p>
            <a:fld id="{E95A0678-BF79-4437-A493-492369928C75}" type="datetimeFigureOut">
              <a:rPr lang="de-DE" smtClean="0"/>
              <a:t>04.06.2024</a:t>
            </a:fld>
            <a:endParaRPr lang="de-DE"/>
          </a:p>
        </p:txBody>
      </p:sp>
      <p:sp>
        <p:nvSpPr>
          <p:cNvPr id="5" name="Fußzeilenplatzhalter 4">
            <a:extLst>
              <a:ext uri="{FF2B5EF4-FFF2-40B4-BE49-F238E27FC236}">
                <a16:creationId xmlns:a16="http://schemas.microsoft.com/office/drawing/2014/main" id="{1F82CE5D-CAE2-9D49-5772-47C7D5DF80F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C2C9F2D-B403-8E9C-4585-4E6987BEB0E5}"/>
              </a:ext>
            </a:extLst>
          </p:cNvPr>
          <p:cNvSpPr>
            <a:spLocks noGrp="1"/>
          </p:cNvSpPr>
          <p:nvPr>
            <p:ph type="sldNum" sz="quarter" idx="12"/>
          </p:nvPr>
        </p:nvSpPr>
        <p:spPr/>
        <p:txBody>
          <a:bodyPr/>
          <a:lstStyle/>
          <a:p>
            <a:fld id="{D5030192-B984-457F-B1B5-6446EB71A806}" type="slidenum">
              <a:rPr lang="de-DE" smtClean="0"/>
              <a:t>‹Nr.›</a:t>
            </a:fld>
            <a:endParaRPr lang="de-DE"/>
          </a:p>
        </p:txBody>
      </p:sp>
    </p:spTree>
    <p:extLst>
      <p:ext uri="{BB962C8B-B14F-4D97-AF65-F5344CB8AC3E}">
        <p14:creationId xmlns:p14="http://schemas.microsoft.com/office/powerpoint/2010/main" val="2327909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079417A-68BF-B73D-FFFE-062AE3CB46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E432DD8-A0FA-FBEF-50DD-D4F46DD2DB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145D46F-8BDB-1E54-D45B-505BAE903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95A0678-BF79-4437-A493-492369928C75}" type="datetimeFigureOut">
              <a:rPr lang="de-DE" smtClean="0"/>
              <a:t>04.06.2024</a:t>
            </a:fld>
            <a:endParaRPr lang="de-DE"/>
          </a:p>
        </p:txBody>
      </p:sp>
      <p:sp>
        <p:nvSpPr>
          <p:cNvPr id="5" name="Fußzeilenplatzhalter 4">
            <a:extLst>
              <a:ext uri="{FF2B5EF4-FFF2-40B4-BE49-F238E27FC236}">
                <a16:creationId xmlns:a16="http://schemas.microsoft.com/office/drawing/2014/main" id="{4BCDAF94-237D-0B3C-60BB-70C896463A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E7265C90-28DF-B8AE-6204-56199A18AD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030192-B984-457F-B1B5-6446EB71A806}" type="slidenum">
              <a:rPr lang="de-DE" smtClean="0"/>
              <a:t>‹Nr.›</a:t>
            </a:fld>
            <a:endParaRPr lang="de-DE"/>
          </a:p>
        </p:txBody>
      </p:sp>
      <p:pic>
        <p:nvPicPr>
          <p:cNvPr id="7" name="Grafik 6"/>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23208" y="5534883"/>
            <a:ext cx="1186592" cy="1186592"/>
          </a:xfrm>
          <a:prstGeom prst="rect">
            <a:avLst/>
          </a:prstGeom>
        </p:spPr>
      </p:pic>
    </p:spTree>
    <p:extLst>
      <p:ext uri="{BB962C8B-B14F-4D97-AF65-F5344CB8AC3E}">
        <p14:creationId xmlns:p14="http://schemas.microsoft.com/office/powerpoint/2010/main" val="1533275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waermepumpe.de/schallrechner/"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hyperlink" Target="https://www.facebook.com/groups/316667523695906/" TargetMode="External"/><Relationship Id="rId3" Type="http://schemas.openxmlformats.org/officeDocument/2006/relationships/hyperlink" Target="https://www.waermepumpe.de/fachpartner/planungstools/" TargetMode="External"/><Relationship Id="rId7" Type="http://schemas.openxmlformats.org/officeDocument/2006/relationships/hyperlink" Target="https://www.facebook.com/groups/215750861264413" TargetMode="External"/><Relationship Id="rId2" Type="http://schemas.openxmlformats.org/officeDocument/2006/relationships/hyperlink" Target="https://homeassistant.com.de/waermepumpe/waermepumpe_infosammlung" TargetMode="External"/><Relationship Id="rId1" Type="http://schemas.openxmlformats.org/officeDocument/2006/relationships/slideLayout" Target="../slideLayouts/slideLayout1.xml"/><Relationship Id="rId6" Type="http://schemas.openxmlformats.org/officeDocument/2006/relationships/hyperlink" Target="https://www.co2online.de/" TargetMode="External"/><Relationship Id="rId11" Type="http://schemas.openxmlformats.org/officeDocument/2006/relationships/hyperlink" Target="https://schlau-energiesparen.de/" TargetMode="External"/><Relationship Id="rId5" Type="http://schemas.openxmlformats.org/officeDocument/2006/relationships/hyperlink" Target="https://www.produktdatenbank-get.at/#/" TargetMode="External"/><Relationship Id="rId10" Type="http://schemas.openxmlformats.org/officeDocument/2006/relationships/hyperlink" Target="https://www.facebook.com/groups/5462833997116825/" TargetMode="External"/><Relationship Id="rId4" Type="http://schemas.openxmlformats.org/officeDocument/2006/relationships/hyperlink" Target="https://www.waermepumpen-verbrauchsdatenbank.de/index.php?button=verbrauch" TargetMode="External"/><Relationship Id="rId9" Type="http://schemas.openxmlformats.org/officeDocument/2006/relationships/hyperlink" Target="https://www.facebook.com/groups/12043129401399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797916" y="1122363"/>
            <a:ext cx="4385625" cy="2387600"/>
          </a:xfrm>
        </p:spPr>
        <p:txBody>
          <a:bodyPr>
            <a:normAutofit fontScale="90000"/>
          </a:bodyPr>
          <a:lstStyle/>
          <a:p>
            <a:r>
              <a:rPr lang="de-DE" dirty="0"/>
              <a:t>Mythen </a:t>
            </a:r>
            <a:br>
              <a:rPr lang="de-DE" dirty="0"/>
            </a:br>
            <a:r>
              <a:rPr lang="de-DE" dirty="0" err="1"/>
              <a:t>vs</a:t>
            </a:r>
            <a:r>
              <a:rPr lang="de-DE" dirty="0"/>
              <a:t/>
            </a:r>
            <a:br>
              <a:rPr lang="de-DE" dirty="0"/>
            </a:br>
            <a:r>
              <a:rPr lang="de-DE" dirty="0"/>
              <a:t>Fakten</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lstStyle/>
          <a:p>
            <a:endParaRPr lang="de-DE" dirty="0"/>
          </a:p>
        </p:txBody>
      </p:sp>
    </p:spTree>
    <p:extLst>
      <p:ext uri="{BB962C8B-B14F-4D97-AF65-F5344CB8AC3E}">
        <p14:creationId xmlns:p14="http://schemas.microsoft.com/office/powerpoint/2010/main" val="566695791"/>
      </p:ext>
    </p:extLst>
  </p:cSld>
  <p:clrMapOvr>
    <a:masterClrMapping/>
  </p:clrMapOvr>
  <mc:AlternateContent xmlns:mc="http://schemas.openxmlformats.org/markup-compatibility/2006">
    <mc:Choice xmlns:p14="http://schemas.microsoft.com/office/powerpoint/2010/main" Requires="p14">
      <p:transition spd="slow" p14:dur="2000" advTm="2537"/>
    </mc:Choice>
    <mc:Fallback>
      <p:transition spd="slow" advTm="2537"/>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786267" y="732141"/>
            <a:ext cx="4385625" cy="2387600"/>
          </a:xfrm>
        </p:spPr>
        <p:txBody>
          <a:bodyPr>
            <a:normAutofit/>
          </a:bodyPr>
          <a:lstStyle/>
          <a:p>
            <a:r>
              <a:rPr lang="de-DE" sz="3900" dirty="0"/>
              <a:t>Passt eine Wärmepumpe bei mir?</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normAutofit fontScale="92500" lnSpcReduction="10000"/>
          </a:bodyPr>
          <a:lstStyle/>
          <a:p>
            <a:r>
              <a:rPr lang="de-DE" dirty="0"/>
              <a:t>Nicht jedes Haus ist ohne energetische Sanierung für eine Wärmepumpe geeignet, aber viele.</a:t>
            </a:r>
          </a:p>
          <a:p>
            <a:r>
              <a:rPr lang="de-DE" dirty="0"/>
              <a:t>Ein Energieberater kann zu der Frage eine klare Aussage treffen.</a:t>
            </a:r>
          </a:p>
          <a:p>
            <a:r>
              <a:rPr lang="de-DE" dirty="0"/>
              <a:t>Selbst abschätzen geht aber auch.</a:t>
            </a:r>
          </a:p>
          <a:p>
            <a:pPr marL="342900" indent="-342900">
              <a:buFontTx/>
              <a:buChar char="-"/>
            </a:pPr>
            <a:r>
              <a:rPr lang="de-DE" dirty="0"/>
              <a:t>Die Vorlauftemperatur der Heizung einen Winter auf max. 40°C einstellen.</a:t>
            </a:r>
          </a:p>
          <a:p>
            <a:pPr marL="342900" indent="-342900">
              <a:buFontTx/>
              <a:buChar char="-"/>
            </a:pPr>
            <a:r>
              <a:rPr lang="de-DE" dirty="0"/>
              <a:t>Den durchschnittlichen Energiebedarf des eigenen Hauses anhand der letzten  Jahresabrechnungen prüfen.</a:t>
            </a:r>
          </a:p>
          <a:p>
            <a:endParaRPr lang="de-DE" dirty="0"/>
          </a:p>
          <a:p>
            <a:r>
              <a:rPr lang="de-DE" dirty="0"/>
              <a:t>Wenn sich das Haus mit der Vorlauftemperatur von &lt; 50°C auf eine angenehme Temperatur bekommen lässt, kann der Stromverbrauch und damit die laufenden Kosten einer Wärmepumpe ausgerechnet werden und ist der Betrieb vermutlich auch wirtschaftlich.</a:t>
            </a:r>
          </a:p>
        </p:txBody>
      </p:sp>
    </p:spTree>
    <p:extLst>
      <p:ext uri="{BB962C8B-B14F-4D97-AF65-F5344CB8AC3E}">
        <p14:creationId xmlns:p14="http://schemas.microsoft.com/office/powerpoint/2010/main" val="1751376620"/>
      </p:ext>
    </p:extLst>
  </p:cSld>
  <p:clrMapOvr>
    <a:masterClrMapping/>
  </p:clrMapOvr>
  <mc:AlternateContent xmlns:mc="http://schemas.openxmlformats.org/markup-compatibility/2006">
    <mc:Choice xmlns:p14="http://schemas.microsoft.com/office/powerpoint/2010/main" Requires="p14">
      <p:transition spd="slow" p14:dur="2000" advTm="3983"/>
    </mc:Choice>
    <mc:Fallback>
      <p:transition spd="slow" advTm="3983"/>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786267" y="732141"/>
            <a:ext cx="4385625" cy="2387600"/>
          </a:xfrm>
        </p:spPr>
        <p:txBody>
          <a:bodyPr>
            <a:normAutofit/>
          </a:bodyPr>
          <a:lstStyle/>
          <a:p>
            <a:r>
              <a:rPr lang="de-DE" sz="4300" dirty="0"/>
              <a:t>„Ohne Komplettsanierung klappt das </a:t>
            </a:r>
            <a:r>
              <a:rPr lang="de-DE" sz="4300" dirty="0" err="1"/>
              <a:t>never</a:t>
            </a:r>
            <a:r>
              <a:rPr lang="de-DE" sz="4300" dirty="0"/>
              <a:t>“</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normAutofit lnSpcReduction="10000"/>
          </a:bodyPr>
          <a:lstStyle/>
          <a:p>
            <a:r>
              <a:rPr lang="de-DE" dirty="0"/>
              <a:t>Oft wird von einer notwendigen Komplettsanierung mit damit verbundenen Kosten von 100.000,-€ und mehr gesprochen.</a:t>
            </a:r>
          </a:p>
          <a:p>
            <a:r>
              <a:rPr lang="de-DE" dirty="0"/>
              <a:t>Es gibt Häuser, die sind nicht wirtschaftlich mit einer Wärmepumpe zu beheizen, bei diesen würde ich auch zunächst in eine energetische Sanierung investieren, aber das betrifft doch eher einen sehr alten Haustyp.</a:t>
            </a:r>
          </a:p>
          <a:p>
            <a:r>
              <a:rPr lang="de-DE" dirty="0"/>
              <a:t>Bei uns haben wir „nur“ die </a:t>
            </a:r>
            <a:r>
              <a:rPr lang="de-DE" dirty="0" smtClean="0"/>
              <a:t>Fenster und </a:t>
            </a:r>
            <a:r>
              <a:rPr lang="de-DE" dirty="0"/>
              <a:t>die Haustür getauscht, die waren aber so undicht, dass es bei kräftigem Wind regelrecht Zugluft im Haus gab.</a:t>
            </a:r>
          </a:p>
          <a:p>
            <a:r>
              <a:rPr lang="de-DE" dirty="0"/>
              <a:t>Kosten: 23000,- ohne Förderung </a:t>
            </a:r>
          </a:p>
          <a:p>
            <a:r>
              <a:rPr lang="de-DE" dirty="0"/>
              <a:t>18400,- mit Förderung. (20%)</a:t>
            </a:r>
          </a:p>
          <a:p>
            <a:r>
              <a:rPr lang="de-DE" dirty="0"/>
              <a:t>Diese Fenster hätten wir aber auch für eine neue Gasheizung getauscht.</a:t>
            </a:r>
          </a:p>
        </p:txBody>
      </p:sp>
    </p:spTree>
    <p:extLst>
      <p:ext uri="{BB962C8B-B14F-4D97-AF65-F5344CB8AC3E}">
        <p14:creationId xmlns:p14="http://schemas.microsoft.com/office/powerpoint/2010/main" val="3479910598"/>
      </p:ext>
    </p:extLst>
  </p:cSld>
  <p:clrMapOvr>
    <a:masterClrMapping/>
  </p:clrMapOvr>
  <mc:AlternateContent xmlns:mc="http://schemas.openxmlformats.org/markup-compatibility/2006">
    <mc:Choice xmlns:p14="http://schemas.microsoft.com/office/powerpoint/2010/main" Requires="p14">
      <p:transition spd="slow" p14:dur="2000" advTm="22840"/>
    </mc:Choice>
    <mc:Fallback>
      <p:transition spd="slow" advTm="2284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850333" y="918516"/>
            <a:ext cx="4385625" cy="2387600"/>
          </a:xfrm>
        </p:spPr>
        <p:txBody>
          <a:bodyPr>
            <a:normAutofit fontScale="90000"/>
          </a:bodyPr>
          <a:lstStyle/>
          <a:p>
            <a:r>
              <a:rPr lang="de-DE" dirty="0"/>
              <a:t>„Im Winter ist die doch unbezahlbar“</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normAutofit/>
          </a:bodyPr>
          <a:lstStyle/>
          <a:p>
            <a:r>
              <a:rPr lang="de-DE" sz="2200" dirty="0"/>
              <a:t>Zunächst einmal zählt der Energieverbrauch über das ganze Jahr, es gibt nur wenige wirklich kalte Tage </a:t>
            </a:r>
            <a:r>
              <a:rPr lang="de-DE" sz="2200" dirty="0" smtClean="0"/>
              <a:t>&lt; </a:t>
            </a:r>
            <a:r>
              <a:rPr lang="de-DE" sz="2200" dirty="0"/>
              <a:t>-10°C im Jahr; </a:t>
            </a:r>
            <a:br>
              <a:rPr lang="de-DE" sz="2200" dirty="0"/>
            </a:br>
            <a:r>
              <a:rPr lang="de-DE" sz="2200" dirty="0"/>
              <a:t>die Gas/Ölheizung benötigt an kalten Tagen auch mehr Energie.</a:t>
            </a:r>
          </a:p>
          <a:p>
            <a:r>
              <a:rPr lang="de-DE" sz="2200" dirty="0"/>
              <a:t>Und eine gute Wärmepumpe macht auch bei Minustemperaturen noch eine COP von 2-3.</a:t>
            </a:r>
          </a:p>
          <a:p>
            <a:r>
              <a:rPr lang="de-DE" sz="2200" dirty="0"/>
              <a:t>Lambda min. Temperatur -22°C</a:t>
            </a:r>
          </a:p>
          <a:p>
            <a:r>
              <a:rPr lang="de-DE" sz="2200" dirty="0"/>
              <a:t>A-15W35 -&gt; 3,02</a:t>
            </a:r>
          </a:p>
          <a:p>
            <a:r>
              <a:rPr lang="de-DE" sz="2200" dirty="0"/>
              <a:t>A-7W55-&gt;2,55</a:t>
            </a:r>
          </a:p>
          <a:p>
            <a:endParaRPr lang="de-DE" sz="2200" dirty="0"/>
          </a:p>
        </p:txBody>
      </p:sp>
      <p:pic>
        <p:nvPicPr>
          <p:cNvPr id="9" name="Grafik 8">
            <a:extLst>
              <a:ext uri="{FF2B5EF4-FFF2-40B4-BE49-F238E27FC236}">
                <a16:creationId xmlns:a16="http://schemas.microsoft.com/office/drawing/2014/main" id="{2606B83E-7B93-3652-7753-18D325686594}"/>
              </a:ext>
            </a:extLst>
          </p:cNvPr>
          <p:cNvPicPr>
            <a:picLocks noChangeAspect="1"/>
          </p:cNvPicPr>
          <p:nvPr/>
        </p:nvPicPr>
        <p:blipFill>
          <a:blip r:embed="rId2"/>
          <a:stretch>
            <a:fillRect/>
          </a:stretch>
        </p:blipFill>
        <p:spPr>
          <a:xfrm>
            <a:off x="7460803" y="4036174"/>
            <a:ext cx="3134300" cy="2574298"/>
          </a:xfrm>
          <a:prstGeom prst="rect">
            <a:avLst/>
          </a:prstGeom>
        </p:spPr>
      </p:pic>
    </p:spTree>
    <p:extLst>
      <p:ext uri="{BB962C8B-B14F-4D97-AF65-F5344CB8AC3E}">
        <p14:creationId xmlns:p14="http://schemas.microsoft.com/office/powerpoint/2010/main" val="2088256339"/>
      </p:ext>
    </p:extLst>
  </p:cSld>
  <p:clrMapOvr>
    <a:masterClrMapping/>
  </p:clrMapOvr>
  <mc:AlternateContent xmlns:mc="http://schemas.openxmlformats.org/markup-compatibility/2006">
    <mc:Choice xmlns:p14="http://schemas.microsoft.com/office/powerpoint/2010/main" Requires="p14">
      <p:transition spd="slow" p14:dur="2000" advTm="17251"/>
    </mc:Choice>
    <mc:Fallback>
      <p:transition spd="slow" advTm="1725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786267" y="732141"/>
            <a:ext cx="4483707" cy="1984006"/>
          </a:xfrm>
        </p:spPr>
        <p:txBody>
          <a:bodyPr>
            <a:normAutofit/>
          </a:bodyPr>
          <a:lstStyle/>
          <a:p>
            <a:r>
              <a:rPr lang="de-DE" sz="4400" dirty="0"/>
              <a:t>„Nicht ohne Fußbodenheizung“</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lstStyle/>
          <a:p>
            <a:r>
              <a:rPr lang="de-DE" dirty="0"/>
              <a:t>Das stimmt so nicht:</a:t>
            </a:r>
          </a:p>
          <a:p>
            <a:r>
              <a:rPr lang="de-DE" dirty="0"/>
              <a:t>eine Fußbodenheizung ist eine ideale Kombination zur Wärmepumpe, aber auch mit normalen Heizkörpern ist das Heizen in Altbauten wirtschaftlich möglich.</a:t>
            </a:r>
          </a:p>
          <a:p>
            <a:r>
              <a:rPr lang="de-DE" dirty="0"/>
              <a:t>Sehr alte Häuser haben sogar oft völlig überdimensionierte Heizkörper, die wieder gut mit einer Wärmepumpe funktionieren.</a:t>
            </a:r>
          </a:p>
          <a:p>
            <a:r>
              <a:rPr lang="de-DE" dirty="0"/>
              <a:t>Und es gibt inzwischen spezielle Heizkörper für Wärmepumpen, die mehr Heizleistung bei gleicher Baugröße des Heizkörpers erbringen.</a:t>
            </a:r>
          </a:p>
          <a:p>
            <a:r>
              <a:rPr lang="de-DE" dirty="0"/>
              <a:t>Bei uns im Haus BJ 1970 wird ein </a:t>
            </a:r>
            <a:r>
              <a:rPr lang="de-DE"/>
              <a:t>Heizkörper getauscht, </a:t>
            </a:r>
            <a:r>
              <a:rPr lang="de-DE" dirty="0"/>
              <a:t>alle anderen bleiben.</a:t>
            </a:r>
          </a:p>
        </p:txBody>
      </p:sp>
    </p:spTree>
    <p:extLst>
      <p:ext uri="{BB962C8B-B14F-4D97-AF65-F5344CB8AC3E}">
        <p14:creationId xmlns:p14="http://schemas.microsoft.com/office/powerpoint/2010/main" val="921217759"/>
      </p:ext>
    </p:extLst>
  </p:cSld>
  <p:clrMapOvr>
    <a:masterClrMapping/>
  </p:clrMapOvr>
  <mc:AlternateContent xmlns:mc="http://schemas.openxmlformats.org/markup-compatibility/2006">
    <mc:Choice xmlns:p14="http://schemas.microsoft.com/office/powerpoint/2010/main" Requires="p14">
      <p:transition spd="slow" p14:dur="2000" advTm="22117"/>
    </mc:Choice>
    <mc:Fallback>
      <p:transition spd="slow" advTm="22117"/>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873630" y="1134011"/>
            <a:ext cx="4385625" cy="2145016"/>
          </a:xfrm>
        </p:spPr>
        <p:txBody>
          <a:bodyPr>
            <a:normAutofit/>
          </a:bodyPr>
          <a:lstStyle/>
          <a:p>
            <a:r>
              <a:rPr lang="de-DE" sz="4400" dirty="0"/>
              <a:t>Abstandsregelung beim Reihenhaus?</a:t>
            </a:r>
            <a:br>
              <a:rPr lang="de-DE" sz="4400" dirty="0"/>
            </a:br>
            <a:endParaRPr lang="de-DE" sz="4400" dirty="0"/>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lstStyle/>
          <a:p>
            <a:endParaRPr lang="de-DE" dirty="0"/>
          </a:p>
          <a:p>
            <a:r>
              <a:rPr lang="de-DE" dirty="0"/>
              <a:t>Seit dem 1. Januar 2024 sind die Abstände für Wärmepumpen und deren Einhausungen in der Landesbauordnung NRW vollständig entfallen. </a:t>
            </a:r>
          </a:p>
          <a:p>
            <a:r>
              <a:rPr lang="de-DE" dirty="0"/>
              <a:t>Die Städte können eigene Regelungen schaffen, in Aachen gilt die Landesregelung (kein Abstand)</a:t>
            </a:r>
          </a:p>
          <a:p>
            <a:r>
              <a:rPr lang="de-DE" dirty="0"/>
              <a:t>Bei Wärmepumpen mit Propan als Kältemittel muss aber 1m Abstand zu Fenstern und Türen eingehalten werden, auch zu den eigenen Fenstern / Türen.</a:t>
            </a:r>
          </a:p>
          <a:p>
            <a:endParaRPr lang="de-DE" dirty="0"/>
          </a:p>
        </p:txBody>
      </p:sp>
    </p:spTree>
    <p:extLst>
      <p:ext uri="{BB962C8B-B14F-4D97-AF65-F5344CB8AC3E}">
        <p14:creationId xmlns:p14="http://schemas.microsoft.com/office/powerpoint/2010/main" val="459848650"/>
      </p:ext>
    </p:extLst>
  </p:cSld>
  <p:clrMapOvr>
    <a:masterClrMapping/>
  </p:clrMapOvr>
  <mc:AlternateContent xmlns:mc="http://schemas.openxmlformats.org/markup-compatibility/2006">
    <mc:Choice xmlns:p14="http://schemas.microsoft.com/office/powerpoint/2010/main" Requires="p14">
      <p:transition spd="slow" p14:dur="2000" advTm="13144"/>
    </mc:Choice>
    <mc:Fallback>
      <p:transition spd="slow" advTm="1314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786267" y="732141"/>
            <a:ext cx="4385625" cy="2387600"/>
          </a:xfrm>
        </p:spPr>
        <p:txBody>
          <a:bodyPr>
            <a:normAutofit fontScale="90000"/>
          </a:bodyPr>
          <a:lstStyle/>
          <a:p>
            <a:r>
              <a:rPr lang="de-DE" sz="4800" dirty="0"/>
              <a:t>„Viel zu laut, das gibt nur Ärger mit den Nachbarn“</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normAutofit/>
          </a:bodyPr>
          <a:lstStyle/>
          <a:p>
            <a:r>
              <a:rPr lang="de-DE" sz="2000" dirty="0"/>
              <a:t>Wärmepumpen sind schon sehr unterschiedlich.</a:t>
            </a:r>
          </a:p>
          <a:p>
            <a:r>
              <a:rPr lang="de-DE" sz="2000" dirty="0"/>
              <a:t>Die Grafik zeigt die Lautstärke von WPs gemessen direkt am Gerät.</a:t>
            </a:r>
            <a:br>
              <a:rPr lang="de-DE" sz="2000" dirty="0"/>
            </a:br>
            <a:r>
              <a:rPr lang="de-DE" sz="2000" dirty="0">
                <a:hlinkClick r:id="rId2"/>
              </a:rPr>
              <a:t>https://www.waermepumpe.de/schallrechner/</a:t>
            </a:r>
            <a:r>
              <a:rPr lang="de-DE" sz="2000" dirty="0"/>
              <a:t> Hier kann die Auswirkung auf die Nachbarn berechnet werden. In der Grafik sind die Werte des Tagbetriebs, fast alle Wärmepumpen haben eine Flüster- (Nacht)-Betriebsmodus, in dem sie deutlich leiser sind.</a:t>
            </a:r>
          </a:p>
          <a:p>
            <a:endParaRPr lang="de-DE" sz="2000" dirty="0"/>
          </a:p>
          <a:p>
            <a:endParaRPr lang="de-DE" sz="2000" dirty="0"/>
          </a:p>
          <a:p>
            <a:endParaRPr lang="de-DE" sz="2000" dirty="0"/>
          </a:p>
          <a:p>
            <a:endParaRPr lang="de-DE" sz="2000" dirty="0"/>
          </a:p>
          <a:p>
            <a:endParaRPr lang="de-DE" sz="2000" dirty="0"/>
          </a:p>
          <a:p>
            <a:endParaRPr lang="de-DE" sz="2000" dirty="0"/>
          </a:p>
          <a:p>
            <a:r>
              <a:rPr lang="de-DE" sz="2000" dirty="0"/>
              <a:t>40 Dezibel ist ein leises, aber nicht geflüstertes Gespräch. Unsere Wärmepumpe (oranger Punkt) ist etwa so laut wie ein Kühlschrank.</a:t>
            </a:r>
          </a:p>
          <a:p>
            <a:endParaRPr lang="de-DE" sz="2000" dirty="0"/>
          </a:p>
        </p:txBody>
      </p:sp>
      <p:pic>
        <p:nvPicPr>
          <p:cNvPr id="9" name="Grafik 8">
            <a:extLst>
              <a:ext uri="{FF2B5EF4-FFF2-40B4-BE49-F238E27FC236}">
                <a16:creationId xmlns:a16="http://schemas.microsoft.com/office/drawing/2014/main" id="{CD65A68E-866F-E2CB-240A-FFB2E6F01F06}"/>
              </a:ext>
            </a:extLst>
          </p:cNvPr>
          <p:cNvPicPr>
            <a:picLocks noChangeAspect="1"/>
          </p:cNvPicPr>
          <p:nvPr/>
        </p:nvPicPr>
        <p:blipFill>
          <a:blip r:embed="rId3"/>
          <a:stretch>
            <a:fillRect/>
          </a:stretch>
        </p:blipFill>
        <p:spPr>
          <a:xfrm>
            <a:off x="7076260" y="3029964"/>
            <a:ext cx="3797675" cy="2451025"/>
          </a:xfrm>
          <a:prstGeom prst="rect">
            <a:avLst/>
          </a:prstGeom>
        </p:spPr>
      </p:pic>
    </p:spTree>
    <p:extLst>
      <p:ext uri="{BB962C8B-B14F-4D97-AF65-F5344CB8AC3E}">
        <p14:creationId xmlns:p14="http://schemas.microsoft.com/office/powerpoint/2010/main" val="3889378662"/>
      </p:ext>
    </p:extLst>
  </p:cSld>
  <p:clrMapOvr>
    <a:masterClrMapping/>
  </p:clrMapOvr>
  <mc:AlternateContent xmlns:mc="http://schemas.openxmlformats.org/markup-compatibility/2006">
    <mc:Choice xmlns:p14="http://schemas.microsoft.com/office/powerpoint/2010/main" Requires="p14">
      <p:transition spd="slow" p14:dur="2000" advTm="18483"/>
    </mc:Choice>
    <mc:Fallback>
      <p:transition spd="slow" advTm="1848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786267" y="732141"/>
            <a:ext cx="4385625" cy="2387600"/>
          </a:xfrm>
        </p:spPr>
        <p:txBody>
          <a:bodyPr>
            <a:normAutofit fontScale="90000"/>
          </a:bodyPr>
          <a:lstStyle/>
          <a:p>
            <a:r>
              <a:rPr lang="de-DE" sz="3900" dirty="0"/>
              <a:t>„Der Energieversorger schaltet mir 6 Stunden täglich den Strom ab“</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normAutofit fontScale="92500" lnSpcReduction="10000"/>
          </a:bodyPr>
          <a:lstStyle/>
          <a:p>
            <a:r>
              <a:rPr lang="de-DE" dirty="0"/>
              <a:t>Die Stromabschaltung trifft nur Kunden mit einem extra Wärmestromvertrag, der sich aber nicht für jeden rechnet.</a:t>
            </a:r>
          </a:p>
          <a:p>
            <a:r>
              <a:rPr lang="de-DE" dirty="0"/>
              <a:t>Der Energieversorger darf dann den Stromverbrauch drosseln oder ganz abschalten für max. 6 Std am Tag und zusammenhängend für max. 2  Std.</a:t>
            </a:r>
          </a:p>
          <a:p>
            <a:endParaRPr lang="de-DE" dirty="0"/>
          </a:p>
          <a:p>
            <a:endParaRPr lang="de-DE" dirty="0"/>
          </a:p>
          <a:p>
            <a:endParaRPr lang="de-DE" dirty="0"/>
          </a:p>
          <a:p>
            <a:endParaRPr lang="de-DE" dirty="0"/>
          </a:p>
          <a:p>
            <a:endParaRPr lang="de-DE" dirty="0"/>
          </a:p>
          <a:p>
            <a:endParaRPr lang="de-DE" dirty="0"/>
          </a:p>
          <a:p>
            <a:r>
              <a:rPr lang="de-DE" dirty="0"/>
              <a:t>Ist das ein Problem? </a:t>
            </a:r>
          </a:p>
          <a:p>
            <a:r>
              <a:rPr lang="de-DE" dirty="0"/>
              <a:t>Nein, durch die immer verbauten Pufferspeicher stellt </a:t>
            </a:r>
            <a:r>
              <a:rPr lang="de-DE" dirty="0" smtClean="0"/>
              <a:t>dies überhaupt </a:t>
            </a:r>
            <a:r>
              <a:rPr lang="de-DE" dirty="0"/>
              <a:t>kein Problem für die Warmwasser- oder Heizungsversorgung dar.</a:t>
            </a:r>
          </a:p>
          <a:p>
            <a:endParaRPr lang="de-DE" dirty="0"/>
          </a:p>
        </p:txBody>
      </p:sp>
      <p:graphicFrame>
        <p:nvGraphicFramePr>
          <p:cNvPr id="4" name="Tabelle 3">
            <a:extLst>
              <a:ext uri="{FF2B5EF4-FFF2-40B4-BE49-F238E27FC236}">
                <a16:creationId xmlns:a16="http://schemas.microsoft.com/office/drawing/2014/main" id="{56D61726-62EC-316F-7248-9AAC332CF65D}"/>
              </a:ext>
            </a:extLst>
          </p:cNvPr>
          <p:cNvGraphicFramePr>
            <a:graphicFrameLocks noGrp="1"/>
          </p:cNvGraphicFramePr>
          <p:nvPr>
            <p:extLst>
              <p:ext uri="{D42A27DB-BD31-4B8C-83A1-F6EECF244321}">
                <p14:modId xmlns:p14="http://schemas.microsoft.com/office/powerpoint/2010/main" val="767357462"/>
              </p:ext>
            </p:extLst>
          </p:nvPr>
        </p:nvGraphicFramePr>
        <p:xfrm>
          <a:off x="6658818" y="2523963"/>
          <a:ext cx="4859104" cy="2268584"/>
        </p:xfrm>
        <a:graphic>
          <a:graphicData uri="http://schemas.openxmlformats.org/drawingml/2006/table">
            <a:tbl>
              <a:tblPr/>
              <a:tblGrid>
                <a:gridCol w="2429552">
                  <a:extLst>
                    <a:ext uri="{9D8B030D-6E8A-4147-A177-3AD203B41FA5}">
                      <a16:colId xmlns:a16="http://schemas.microsoft.com/office/drawing/2014/main" val="2890463569"/>
                    </a:ext>
                  </a:extLst>
                </a:gridCol>
                <a:gridCol w="2429552">
                  <a:extLst>
                    <a:ext uri="{9D8B030D-6E8A-4147-A177-3AD203B41FA5}">
                      <a16:colId xmlns:a16="http://schemas.microsoft.com/office/drawing/2014/main" val="1304212368"/>
                    </a:ext>
                  </a:extLst>
                </a:gridCol>
              </a:tblGrid>
              <a:tr h="330240">
                <a:tc>
                  <a:txBody>
                    <a:bodyPr/>
                    <a:lstStyle/>
                    <a:p>
                      <a:pPr algn="l" fontAlgn="t"/>
                      <a:r>
                        <a:rPr lang="de-DE" b="1" dirty="0">
                          <a:solidFill>
                            <a:schemeClr val="tx1"/>
                          </a:solidFill>
                          <a:effectLst/>
                        </a:rPr>
                        <a:t>Energieversorger</a:t>
                      </a:r>
                    </a:p>
                  </a:txBody>
                  <a:tcPr marR="54429" marT="43543" marB="43543">
                    <a:lnL>
                      <a:noFill/>
                    </a:lnL>
                    <a:lnR>
                      <a:noFill/>
                    </a:lnR>
                    <a:lnT>
                      <a:noFill/>
                    </a:lnT>
                    <a:lnB>
                      <a:noFill/>
                    </a:lnB>
                    <a:solidFill>
                      <a:schemeClr val="bg1"/>
                    </a:solidFill>
                  </a:tcPr>
                </a:tc>
                <a:tc>
                  <a:txBody>
                    <a:bodyPr/>
                    <a:lstStyle/>
                    <a:p>
                      <a:pPr algn="l" fontAlgn="t"/>
                      <a:r>
                        <a:rPr lang="de-DE" b="1">
                          <a:solidFill>
                            <a:schemeClr val="tx1"/>
                          </a:solidFill>
                          <a:effectLst/>
                        </a:rPr>
                        <a:t>Sperrzeiten</a:t>
                      </a:r>
                    </a:p>
                  </a:txBody>
                  <a:tcPr marL="54429" marR="54429" marT="43543" marB="43543">
                    <a:lnL>
                      <a:noFill/>
                    </a:lnL>
                    <a:lnR>
                      <a:noFill/>
                    </a:lnR>
                    <a:lnT>
                      <a:noFill/>
                    </a:lnT>
                    <a:lnB>
                      <a:noFill/>
                    </a:lnB>
                    <a:solidFill>
                      <a:schemeClr val="bg1"/>
                    </a:solidFill>
                  </a:tcPr>
                </a:tc>
                <a:extLst>
                  <a:ext uri="{0D108BD9-81ED-4DB2-BD59-A6C34878D82A}">
                    <a16:rowId xmlns:a16="http://schemas.microsoft.com/office/drawing/2014/main" val="4062863338"/>
                  </a:ext>
                </a:extLst>
              </a:tr>
              <a:tr h="464265">
                <a:tc>
                  <a:txBody>
                    <a:bodyPr/>
                    <a:lstStyle/>
                    <a:p>
                      <a:r>
                        <a:rPr lang="de-DE">
                          <a:solidFill>
                            <a:schemeClr val="tx1"/>
                          </a:solidFill>
                          <a:effectLst/>
                        </a:rPr>
                        <a:t>E.ON</a:t>
                      </a:r>
                    </a:p>
                  </a:txBody>
                  <a:tcPr marR="54429" marT="43543" marB="43543" anchor="ctr">
                    <a:lnL>
                      <a:noFill/>
                    </a:lnL>
                    <a:lnR>
                      <a:noFill/>
                    </a:lnR>
                    <a:lnT>
                      <a:noFill/>
                    </a:lnT>
                    <a:lnB>
                      <a:noFill/>
                    </a:lnB>
                    <a:solidFill>
                      <a:schemeClr val="bg1"/>
                    </a:solidFill>
                  </a:tcPr>
                </a:tc>
                <a:tc>
                  <a:txBody>
                    <a:bodyPr/>
                    <a:lstStyle/>
                    <a:p>
                      <a:r>
                        <a:rPr lang="de-DE">
                          <a:solidFill>
                            <a:schemeClr val="tx1"/>
                          </a:solidFill>
                          <a:effectLst/>
                        </a:rPr>
                        <a:t>11 - 13 Uhr, 17 - 19 Uhr</a:t>
                      </a:r>
                    </a:p>
                  </a:txBody>
                  <a:tcPr marL="54429" marR="54429" marT="43543" marB="43543" anchor="ctr">
                    <a:lnL>
                      <a:noFill/>
                    </a:lnL>
                    <a:lnR>
                      <a:noFill/>
                    </a:lnR>
                    <a:lnT>
                      <a:noFill/>
                    </a:lnT>
                    <a:lnB>
                      <a:noFill/>
                    </a:lnB>
                    <a:solidFill>
                      <a:schemeClr val="bg1"/>
                    </a:solidFill>
                  </a:tcPr>
                </a:tc>
                <a:extLst>
                  <a:ext uri="{0D108BD9-81ED-4DB2-BD59-A6C34878D82A}">
                    <a16:rowId xmlns:a16="http://schemas.microsoft.com/office/drawing/2014/main" val="1477959089"/>
                  </a:ext>
                </a:extLst>
              </a:tr>
              <a:tr h="472742">
                <a:tc>
                  <a:txBody>
                    <a:bodyPr/>
                    <a:lstStyle/>
                    <a:p>
                      <a:r>
                        <a:rPr lang="de-DE" dirty="0" err="1">
                          <a:solidFill>
                            <a:schemeClr val="tx1"/>
                          </a:solidFill>
                          <a:effectLst/>
                        </a:rPr>
                        <a:t>Westnetz</a:t>
                      </a:r>
                      <a:endParaRPr lang="de-DE" dirty="0">
                        <a:solidFill>
                          <a:schemeClr val="tx1"/>
                        </a:solidFill>
                        <a:effectLst/>
                      </a:endParaRPr>
                    </a:p>
                  </a:txBody>
                  <a:tcPr marR="54429" marT="43543" marB="43543" anchor="ctr">
                    <a:lnL>
                      <a:noFill/>
                    </a:lnL>
                    <a:lnR>
                      <a:noFill/>
                    </a:lnR>
                    <a:lnT>
                      <a:noFill/>
                    </a:lnT>
                    <a:lnB>
                      <a:noFill/>
                    </a:lnB>
                    <a:solidFill>
                      <a:schemeClr val="bg1"/>
                    </a:solidFill>
                  </a:tcPr>
                </a:tc>
                <a:tc>
                  <a:txBody>
                    <a:bodyPr/>
                    <a:lstStyle/>
                    <a:p>
                      <a:r>
                        <a:rPr lang="de-DE" b="1" dirty="0">
                          <a:solidFill>
                            <a:schemeClr val="tx1"/>
                          </a:solidFill>
                          <a:effectLst/>
                        </a:rPr>
                        <a:t>9:30 - 11 Uhr, 13 - 14 Uhr, 16:30 - 17 Uhr</a:t>
                      </a:r>
                      <a:endParaRPr lang="de-DE" dirty="0">
                        <a:solidFill>
                          <a:schemeClr val="tx1"/>
                        </a:solidFill>
                        <a:effectLst/>
                      </a:endParaRPr>
                    </a:p>
                  </a:txBody>
                  <a:tcPr marL="54429" marR="54429" marT="43543" marB="43543" anchor="ctr">
                    <a:lnL>
                      <a:noFill/>
                    </a:lnL>
                    <a:lnR>
                      <a:noFill/>
                    </a:lnR>
                    <a:lnT>
                      <a:noFill/>
                    </a:lnT>
                    <a:lnB>
                      <a:noFill/>
                    </a:lnB>
                    <a:solidFill>
                      <a:schemeClr val="bg1"/>
                    </a:solidFill>
                  </a:tcPr>
                </a:tc>
                <a:extLst>
                  <a:ext uri="{0D108BD9-81ED-4DB2-BD59-A6C34878D82A}">
                    <a16:rowId xmlns:a16="http://schemas.microsoft.com/office/drawing/2014/main" val="1216725589"/>
                  </a:ext>
                </a:extLst>
              </a:tr>
              <a:tr h="464265">
                <a:tc>
                  <a:txBody>
                    <a:bodyPr/>
                    <a:lstStyle/>
                    <a:p>
                      <a:r>
                        <a:rPr lang="de-DE">
                          <a:solidFill>
                            <a:schemeClr val="tx1"/>
                          </a:solidFill>
                          <a:effectLst/>
                        </a:rPr>
                        <a:t>EnBW</a:t>
                      </a:r>
                    </a:p>
                  </a:txBody>
                  <a:tcPr marR="54429" marT="43543" marB="43543" anchor="ctr">
                    <a:lnL>
                      <a:noFill/>
                    </a:lnL>
                    <a:lnR>
                      <a:noFill/>
                    </a:lnR>
                    <a:lnT>
                      <a:noFill/>
                    </a:lnT>
                    <a:lnB>
                      <a:noFill/>
                    </a:lnB>
                    <a:solidFill>
                      <a:schemeClr val="bg1"/>
                    </a:solidFill>
                  </a:tcPr>
                </a:tc>
                <a:tc>
                  <a:txBody>
                    <a:bodyPr/>
                    <a:lstStyle/>
                    <a:p>
                      <a:r>
                        <a:rPr lang="de-DE" dirty="0">
                          <a:solidFill>
                            <a:schemeClr val="tx1"/>
                          </a:solidFill>
                          <a:effectLst/>
                        </a:rPr>
                        <a:t>11:30 - 13 Uhr, 17:30 - 19 Uhr</a:t>
                      </a:r>
                    </a:p>
                  </a:txBody>
                  <a:tcPr marL="54429" marR="54429" marT="43543" marB="43543" anchor="ctr">
                    <a:lnL>
                      <a:noFill/>
                    </a:lnL>
                    <a:lnR>
                      <a:noFill/>
                    </a:lnR>
                    <a:lnT>
                      <a:noFill/>
                    </a:lnT>
                    <a:lnB>
                      <a:noFill/>
                    </a:lnB>
                    <a:solidFill>
                      <a:schemeClr val="bg1"/>
                    </a:solidFill>
                  </a:tcPr>
                </a:tc>
                <a:extLst>
                  <a:ext uri="{0D108BD9-81ED-4DB2-BD59-A6C34878D82A}">
                    <a16:rowId xmlns:a16="http://schemas.microsoft.com/office/drawing/2014/main" val="1247073226"/>
                  </a:ext>
                </a:extLst>
              </a:tr>
            </a:tbl>
          </a:graphicData>
        </a:graphic>
      </p:graphicFrame>
    </p:spTree>
    <p:extLst>
      <p:ext uri="{BB962C8B-B14F-4D97-AF65-F5344CB8AC3E}">
        <p14:creationId xmlns:p14="http://schemas.microsoft.com/office/powerpoint/2010/main" val="2736842530"/>
      </p:ext>
    </p:extLst>
  </p:cSld>
  <p:clrMapOvr>
    <a:masterClrMapping/>
  </p:clrMapOvr>
  <mc:AlternateContent xmlns:mc="http://schemas.openxmlformats.org/markup-compatibility/2006">
    <mc:Choice xmlns:p14="http://schemas.microsoft.com/office/powerpoint/2010/main" Requires="p14">
      <p:transition spd="slow" p14:dur="2000" advTm="23522"/>
    </mc:Choice>
    <mc:Fallback>
      <p:transition spd="slow" advTm="23522"/>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337804" y="855198"/>
            <a:ext cx="5367365" cy="2387600"/>
          </a:xfrm>
        </p:spPr>
        <p:txBody>
          <a:bodyPr>
            <a:noAutofit/>
          </a:bodyPr>
          <a:lstStyle/>
          <a:p>
            <a:r>
              <a:rPr lang="de-DE" sz="4800" dirty="0"/>
              <a:t>Kostenabschätzung </a:t>
            </a:r>
            <a:br>
              <a:rPr lang="de-DE" sz="4800" dirty="0"/>
            </a:br>
            <a:r>
              <a:rPr lang="de-DE" sz="4800" dirty="0"/>
              <a:t>bei meiner Wärmepumpe</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lstStyle/>
          <a:p>
            <a:pPr marL="342900" indent="-342900">
              <a:buFont typeface="Arial" panose="020B0604020202020204" pitchFamily="34" charset="0"/>
              <a:buChar char="•"/>
            </a:pPr>
            <a:r>
              <a:rPr lang="de-DE" dirty="0"/>
              <a:t>Den Energiebedarf aus der/den letzten Rechnungen entnehmen.</a:t>
            </a:r>
          </a:p>
          <a:p>
            <a:pPr marL="342900" indent="-342900">
              <a:buFont typeface="Arial" panose="020B0604020202020204" pitchFamily="34" charset="0"/>
              <a:buChar char="•"/>
            </a:pPr>
            <a:r>
              <a:rPr lang="de-DE" dirty="0"/>
              <a:t>Preise für Gas/Öl und Strom ermitteln (Vergleichsportale nutzen)</a:t>
            </a:r>
          </a:p>
          <a:p>
            <a:pPr marL="342900" indent="-342900">
              <a:buFont typeface="Arial" panose="020B0604020202020204" pitchFamily="34" charset="0"/>
              <a:buChar char="•"/>
            </a:pPr>
            <a:r>
              <a:rPr lang="de-DE" dirty="0"/>
              <a:t>Den Rechner des BWP nehmen</a:t>
            </a:r>
          </a:p>
          <a:p>
            <a:pPr marL="342900" indent="-342900">
              <a:buFont typeface="Arial" panose="020B0604020202020204" pitchFamily="34" charset="0"/>
              <a:buChar char="•"/>
            </a:pPr>
            <a:r>
              <a:rPr lang="de-DE" dirty="0"/>
              <a:t>Investitionskosten und Betriebskosten gegenüberstellen</a:t>
            </a:r>
          </a:p>
          <a:p>
            <a:endParaRPr lang="de-DE" dirty="0"/>
          </a:p>
        </p:txBody>
      </p:sp>
      <p:pic>
        <p:nvPicPr>
          <p:cNvPr id="5" name="Grafik 4">
            <a:extLst>
              <a:ext uri="{FF2B5EF4-FFF2-40B4-BE49-F238E27FC236}">
                <a16:creationId xmlns:a16="http://schemas.microsoft.com/office/drawing/2014/main" id="{341E711C-D8AD-C615-F52A-EE455339D50E}"/>
              </a:ext>
            </a:extLst>
          </p:cNvPr>
          <p:cNvPicPr>
            <a:picLocks noChangeAspect="1"/>
          </p:cNvPicPr>
          <p:nvPr/>
        </p:nvPicPr>
        <p:blipFill>
          <a:blip r:embed="rId2"/>
          <a:stretch>
            <a:fillRect/>
          </a:stretch>
        </p:blipFill>
        <p:spPr>
          <a:xfrm>
            <a:off x="6043584" y="3330653"/>
            <a:ext cx="6019680" cy="3279818"/>
          </a:xfrm>
          <a:prstGeom prst="rect">
            <a:avLst/>
          </a:prstGeom>
        </p:spPr>
      </p:pic>
    </p:spTree>
    <p:extLst>
      <p:ext uri="{BB962C8B-B14F-4D97-AF65-F5344CB8AC3E}">
        <p14:creationId xmlns:p14="http://schemas.microsoft.com/office/powerpoint/2010/main" val="2226343961"/>
      </p:ext>
    </p:extLst>
  </p:cSld>
  <p:clrMapOvr>
    <a:masterClrMapping/>
  </p:clrMapOvr>
  <mc:AlternateContent xmlns:mc="http://schemas.openxmlformats.org/markup-compatibility/2006">
    <mc:Choice xmlns:p14="http://schemas.microsoft.com/office/powerpoint/2010/main" Requires="p14">
      <p:transition spd="slow" p14:dur="2000" advTm="14708"/>
    </mc:Choice>
    <mc:Fallback>
      <p:transition spd="slow" advTm="14708"/>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BAFDC-87E3-4A3C-45DC-F7B5013E3B31}"/>
              </a:ext>
            </a:extLst>
          </p:cNvPr>
          <p:cNvSpPr>
            <a:spLocks noGrp="1"/>
          </p:cNvSpPr>
          <p:nvPr>
            <p:ph type="ctrTitle"/>
          </p:nvPr>
        </p:nvSpPr>
        <p:spPr>
          <a:xfrm>
            <a:off x="337804" y="855198"/>
            <a:ext cx="5367365" cy="2387600"/>
          </a:xfrm>
        </p:spPr>
        <p:txBody>
          <a:bodyPr>
            <a:noAutofit/>
          </a:bodyPr>
          <a:lstStyle/>
          <a:p>
            <a:r>
              <a:rPr lang="de-DE" sz="4800" dirty="0"/>
              <a:t>Alle Infos gibt es hier incl. der Präsentation.</a:t>
            </a:r>
          </a:p>
        </p:txBody>
      </p:sp>
      <p:sp>
        <p:nvSpPr>
          <p:cNvPr id="3" name="Untertitel 2">
            <a:extLst>
              <a:ext uri="{FF2B5EF4-FFF2-40B4-BE49-F238E27FC236}">
                <a16:creationId xmlns:a16="http://schemas.microsoft.com/office/drawing/2014/main" id="{3786B262-C6E9-474C-CD65-DAF8B6A3E709}"/>
              </a:ext>
            </a:extLst>
          </p:cNvPr>
          <p:cNvSpPr>
            <a:spLocks noGrp="1"/>
          </p:cNvSpPr>
          <p:nvPr>
            <p:ph type="subTitle" idx="1"/>
          </p:nvPr>
        </p:nvSpPr>
        <p:spPr>
          <a:xfrm>
            <a:off x="6096000" y="413402"/>
            <a:ext cx="5758196" cy="6197069"/>
          </a:xfrm>
        </p:spPr>
        <p:txBody>
          <a:bodyPr>
            <a:normAutofit fontScale="85000" lnSpcReduction="20000"/>
          </a:bodyPr>
          <a:lstStyle/>
          <a:p>
            <a:r>
              <a:rPr lang="de-DE" dirty="0">
                <a:hlinkClick r:id="rId2">
                  <a:extLst>
                    <a:ext uri="{A12FA001-AC4F-418D-AE19-62706E023703}">
                      <ahyp:hlinkClr xmlns="" xmlns:ahyp="http://schemas.microsoft.com/office/drawing/2018/hyperlinkcolor" val="tx"/>
                    </a:ext>
                  </a:extLst>
                </a:hlinkClick>
              </a:rPr>
              <a:t>Linksammlung:</a:t>
            </a:r>
          </a:p>
          <a:p>
            <a:endParaRPr lang="de-DE" dirty="0">
              <a:hlinkClick r:id="rId2">
                <a:extLst>
                  <a:ext uri="{A12FA001-AC4F-418D-AE19-62706E023703}">
                    <ahyp:hlinkClr xmlns="" xmlns:ahyp="http://schemas.microsoft.com/office/drawing/2018/hyperlinkcolor" val="tx"/>
                  </a:ext>
                </a:extLst>
              </a:hlinkClick>
            </a:endParaRPr>
          </a:p>
          <a:p>
            <a:r>
              <a:rPr lang="de-DE" dirty="0">
                <a:hlinkClick r:id="rId2">
                  <a:extLst>
                    <a:ext uri="{A12FA001-AC4F-418D-AE19-62706E023703}">
                      <ahyp:hlinkClr xmlns="" xmlns:ahyp="http://schemas.microsoft.com/office/drawing/2018/hyperlinkcolor" val="tx"/>
                    </a:ext>
                  </a:extLst>
                </a:hlinkClick>
              </a:rPr>
              <a:t>https://homeassistant.com.de/waermepumpe/waermepumpe_infosammlung</a:t>
            </a:r>
            <a:endParaRPr lang="de-DE" dirty="0"/>
          </a:p>
          <a:p>
            <a:r>
              <a:rPr lang="de-DE" dirty="0">
                <a:hlinkClick r:id="rId3">
                  <a:extLst>
                    <a:ext uri="{A12FA001-AC4F-418D-AE19-62706E023703}">
                      <ahyp:hlinkClr xmlns="" xmlns:ahyp="http://schemas.microsoft.com/office/drawing/2018/hyperlinkcolor" val="tx"/>
                    </a:ext>
                  </a:extLst>
                </a:hlinkClick>
              </a:rPr>
              <a:t>https://www.waermepumpe.de/fachpartner/planungstools/</a:t>
            </a:r>
            <a:endParaRPr lang="de-DE" dirty="0"/>
          </a:p>
          <a:p>
            <a:r>
              <a:rPr lang="de-DE" dirty="0">
                <a:hlinkClick r:id="rId4">
                  <a:extLst>
                    <a:ext uri="{A12FA001-AC4F-418D-AE19-62706E023703}">
                      <ahyp:hlinkClr xmlns="" xmlns:ahyp="http://schemas.microsoft.com/office/drawing/2018/hyperlinkcolor" val="tx"/>
                    </a:ext>
                  </a:extLst>
                </a:hlinkClick>
              </a:rPr>
              <a:t>https://www.waermepumpen-verbrauchsdatenbank.de/index.php?button=verbrauch</a:t>
            </a:r>
            <a:endParaRPr lang="de-DE" dirty="0"/>
          </a:p>
          <a:p>
            <a:r>
              <a:rPr lang="de-DE" dirty="0">
                <a:hlinkClick r:id="rId5">
                  <a:extLst>
                    <a:ext uri="{A12FA001-AC4F-418D-AE19-62706E023703}">
                      <ahyp:hlinkClr xmlns="" xmlns:ahyp="http://schemas.microsoft.com/office/drawing/2018/hyperlinkcolor" val="tx"/>
                    </a:ext>
                  </a:extLst>
                </a:hlinkClick>
              </a:rPr>
              <a:t>https://www.produktdatenbank-get.at/#/</a:t>
            </a:r>
            <a:endParaRPr lang="de-DE" dirty="0"/>
          </a:p>
          <a:p>
            <a:r>
              <a:rPr lang="de-DE" dirty="0">
                <a:hlinkClick r:id="rId6">
                  <a:extLst>
                    <a:ext uri="{A12FA001-AC4F-418D-AE19-62706E023703}">
                      <ahyp:hlinkClr xmlns="" xmlns:ahyp="http://schemas.microsoft.com/office/drawing/2018/hyperlinkcolor" val="tx"/>
                    </a:ext>
                  </a:extLst>
                </a:hlinkClick>
              </a:rPr>
              <a:t>https://www.co2online.de/</a:t>
            </a:r>
            <a:endParaRPr lang="de-DE" dirty="0"/>
          </a:p>
          <a:p>
            <a:r>
              <a:rPr lang="de-DE" dirty="0">
                <a:hlinkClick r:id="rId7">
                  <a:extLst>
                    <a:ext uri="{A12FA001-AC4F-418D-AE19-62706E023703}">
                      <ahyp:hlinkClr xmlns="" xmlns:ahyp="http://schemas.microsoft.com/office/drawing/2018/hyperlinkcolor" val="tx"/>
                    </a:ext>
                  </a:extLst>
                </a:hlinkClick>
              </a:rPr>
              <a:t>https://www.facebook.com/groups/215750861264413</a:t>
            </a:r>
            <a:endParaRPr lang="de-DE" dirty="0"/>
          </a:p>
          <a:p>
            <a:r>
              <a:rPr lang="de-DE" dirty="0">
                <a:hlinkClick r:id="rId8">
                  <a:extLst>
                    <a:ext uri="{A12FA001-AC4F-418D-AE19-62706E023703}">
                      <ahyp:hlinkClr xmlns="" xmlns:ahyp="http://schemas.microsoft.com/office/drawing/2018/hyperlinkcolor" val="tx"/>
                    </a:ext>
                  </a:extLst>
                </a:hlinkClick>
              </a:rPr>
              <a:t>https://www.facebook.com/groups/316667523695906/</a:t>
            </a:r>
            <a:endParaRPr lang="de-DE" dirty="0"/>
          </a:p>
          <a:p>
            <a:r>
              <a:rPr lang="de-DE" dirty="0">
                <a:hlinkClick r:id="rId9">
                  <a:extLst>
                    <a:ext uri="{A12FA001-AC4F-418D-AE19-62706E023703}">
                      <ahyp:hlinkClr xmlns="" xmlns:ahyp="http://schemas.microsoft.com/office/drawing/2018/hyperlinkcolor" val="tx"/>
                    </a:ext>
                  </a:extLst>
                </a:hlinkClick>
              </a:rPr>
              <a:t>https://www.facebook.com/groups/1204312940139901/</a:t>
            </a:r>
            <a:endParaRPr lang="de-DE" dirty="0"/>
          </a:p>
          <a:p>
            <a:r>
              <a:rPr lang="de-DE" dirty="0">
                <a:hlinkClick r:id="rId10">
                  <a:extLst>
                    <a:ext uri="{A12FA001-AC4F-418D-AE19-62706E023703}">
                      <ahyp:hlinkClr xmlns="" xmlns:ahyp="http://schemas.microsoft.com/office/drawing/2018/hyperlinkcolor" val="tx"/>
                    </a:ext>
                  </a:extLst>
                </a:hlinkClick>
              </a:rPr>
              <a:t>https://www.facebook.com/groups/5462833997116825/</a:t>
            </a:r>
            <a:endParaRPr lang="de-DE" dirty="0"/>
          </a:p>
          <a:p>
            <a:r>
              <a:rPr lang="de-DE" dirty="0">
                <a:hlinkClick r:id="rId11">
                  <a:extLst>
                    <a:ext uri="{A12FA001-AC4F-418D-AE19-62706E023703}">
                      <ahyp:hlinkClr xmlns="" xmlns:ahyp="http://schemas.microsoft.com/office/drawing/2018/hyperlinkcolor" val="tx"/>
                    </a:ext>
                  </a:extLst>
                </a:hlinkClick>
              </a:rPr>
              <a:t>https://schlau-energiesparen.de</a:t>
            </a:r>
            <a:endParaRPr lang="de-DE" dirty="0"/>
          </a:p>
        </p:txBody>
      </p:sp>
    </p:spTree>
    <p:extLst>
      <p:ext uri="{BB962C8B-B14F-4D97-AF65-F5344CB8AC3E}">
        <p14:creationId xmlns:p14="http://schemas.microsoft.com/office/powerpoint/2010/main" val="2343346254"/>
      </p:ext>
    </p:extLst>
  </p:cSld>
  <p:clrMapOvr>
    <a:masterClrMapping/>
  </p:clrMapOvr>
  <mc:AlternateContent xmlns:mc="http://schemas.openxmlformats.org/markup-compatibility/2006">
    <mc:Choice xmlns:p14="http://schemas.microsoft.com/office/powerpoint/2010/main" Requires="p14">
      <p:transition spd="slow" p14:dur="2000" advTm="6544"/>
    </mc:Choice>
    <mc:Fallback>
      <p:transition spd="slow" advTm="6544"/>
    </mc:Fallback>
  </mc:AlternateContent>
  <p:timing>
    <p:tnLst>
      <p:par>
        <p:cTn id="1" dur="indefinite" restart="never" nodeType="tmRoot"/>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735</Words>
  <Application>Microsoft Office PowerPoint</Application>
  <PresentationFormat>Breitbild</PresentationFormat>
  <Paragraphs>80</Paragraphs>
  <Slides>10</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10</vt:i4>
      </vt:variant>
    </vt:vector>
  </HeadingPairs>
  <TitlesOfParts>
    <vt:vector size="13" baseType="lpstr">
      <vt:lpstr>Arial</vt:lpstr>
      <vt:lpstr>Times New Roman</vt:lpstr>
      <vt:lpstr>Office</vt:lpstr>
      <vt:lpstr>Mythen  vs Fakten</vt:lpstr>
      <vt:lpstr>Passt eine Wärmepumpe bei mir?</vt:lpstr>
      <vt:lpstr>„Ohne Komplettsanierung klappt das never“</vt:lpstr>
      <vt:lpstr>„Im Winter ist die doch unbezahlbar“</vt:lpstr>
      <vt:lpstr>„Nicht ohne Fußbodenheizung“</vt:lpstr>
      <vt:lpstr>Abstandsregelung beim Reihenhaus? </vt:lpstr>
      <vt:lpstr>„Viel zu laut, das gibt nur Ärger mit den Nachbarn“</vt:lpstr>
      <vt:lpstr>„Der Energieversorger schaltet mir 6 Stunden täglich den Strom ab“</vt:lpstr>
      <vt:lpstr>Kostenabschätzung  bei meiner Wärmepumpe</vt:lpstr>
      <vt:lpstr>Alle Infos gibt es hier incl. der 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Guido Jeuken</dc:creator>
  <cp:lastModifiedBy>Jeuken, Guido</cp:lastModifiedBy>
  <cp:revision>8</cp:revision>
  <dcterms:created xsi:type="dcterms:W3CDTF">2024-05-31T11:12:48Z</dcterms:created>
  <dcterms:modified xsi:type="dcterms:W3CDTF">2024-06-04T07:19:10Z</dcterms:modified>
</cp:coreProperties>
</file>